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59" r:id="rId6"/>
    <p:sldId id="284" r:id="rId7"/>
    <p:sldId id="261" r:id="rId8"/>
    <p:sldId id="267" r:id="rId9"/>
    <p:sldId id="276" r:id="rId10"/>
    <p:sldId id="262" r:id="rId11"/>
    <p:sldId id="264" r:id="rId12"/>
    <p:sldId id="266" r:id="rId13"/>
    <p:sldId id="269" r:id="rId14"/>
    <p:sldId id="271" r:id="rId15"/>
    <p:sldId id="272" r:id="rId16"/>
    <p:sldId id="277" r:id="rId17"/>
    <p:sldId id="280" r:id="rId18"/>
    <p:sldId id="273" r:id="rId19"/>
    <p:sldId id="274" r:id="rId20"/>
    <p:sldId id="279" r:id="rId21"/>
    <p:sldId id="281" r:id="rId22"/>
    <p:sldId id="275" r:id="rId23"/>
    <p:sldId id="282" r:id="rId24"/>
    <p:sldId id="283" r:id="rId25"/>
    <p:sldId id="286" r:id="rId26"/>
    <p:sldId id="288" r:id="rId27"/>
    <p:sldId id="289" r:id="rId28"/>
  </p:sldIdLst>
  <p:sldSz cx="14630400" cy="8229600"/>
  <p:notesSz cx="8229600" cy="14630400"/>
  <p:embeddedFontLst>
    <p:embeddedFont>
      <p:font typeface="Noto Sans TC" panose="020B0604020202020204" charset="-128"/>
      <p:regular r:id="rId30"/>
    </p:embeddedFont>
    <p:embeddedFont>
      <p:font typeface="Sora Medium" panose="020B0604020202020204" charset="0"/>
      <p:regular r:id="rId31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6" d="100"/>
          <a:sy n="126" d="100"/>
        </p:scale>
        <p:origin x="22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2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Comparison of accuracy and size between different cases and models </a:t>
            </a:r>
            <a:endParaRPr lang="he-IL" sz="1600" b="1" i="0" u="none" strike="noStrike" kern="1200" cap="all" spc="120" normalizeH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Case 1: gpt-nano-4.1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גיליון1!$A$2:$A$5</c:f>
              <c:strCache>
                <c:ptCount val="4"/>
                <c:pt idx="0">
                  <c:v>TOP-1 ACC (%)</c:v>
                </c:pt>
                <c:pt idx="1">
                  <c:v>TOP-3 ACC (%)</c:v>
                </c:pt>
                <c:pt idx="2">
                  <c:v>SIZE (B)</c:v>
                </c:pt>
                <c:pt idx="3">
                  <c:v>COST (X$)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32</c:v>
                </c:pt>
                <c:pt idx="1">
                  <c:v>43</c:v>
                </c:pt>
                <c:pt idx="2">
                  <c:v>5.0999999999999996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2B-4496-A116-7FAA16ED91A8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Case 2: gpt-nano-4.1 + gpt-nano-4.1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גיליון1!$A$2:$A$5</c:f>
              <c:strCache>
                <c:ptCount val="4"/>
                <c:pt idx="0">
                  <c:v>TOP-1 ACC (%)</c:v>
                </c:pt>
                <c:pt idx="1">
                  <c:v>TOP-3 ACC (%)</c:v>
                </c:pt>
                <c:pt idx="2">
                  <c:v>SIZE (B)</c:v>
                </c:pt>
                <c:pt idx="3">
                  <c:v>COST (X$)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31</c:v>
                </c:pt>
                <c:pt idx="1">
                  <c:v>41</c:v>
                </c:pt>
                <c:pt idx="2">
                  <c:v>10.199999999999999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2B-4496-A116-7FAA16ED91A8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Case 3: gpt-nano-4.1 + mistral-7b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גיליון1!$A$2:$A$5</c:f>
              <c:strCache>
                <c:ptCount val="4"/>
                <c:pt idx="0">
                  <c:v>TOP-1 ACC (%)</c:v>
                </c:pt>
                <c:pt idx="1">
                  <c:v>TOP-3 ACC (%)</c:v>
                </c:pt>
                <c:pt idx="2">
                  <c:v>SIZE (B)</c:v>
                </c:pt>
                <c:pt idx="3">
                  <c:v>COST (X$)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33</c:v>
                </c:pt>
                <c:pt idx="1">
                  <c:v>51</c:v>
                </c:pt>
                <c:pt idx="2">
                  <c:v>12.1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2B-4496-A116-7FAA16ED91A8}"/>
            </c:ext>
          </c:extLst>
        </c:ser>
        <c:ser>
          <c:idx val="3"/>
          <c:order val="3"/>
          <c:tx>
            <c:strRef>
              <c:f>גיליון1!$E$1</c:f>
              <c:strCache>
                <c:ptCount val="1"/>
                <c:pt idx="0">
                  <c:v>Case 4: gpt-nano-4.1 + mistral-7b (fine-tuned)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גיליון1!$A$2:$A$5</c:f>
              <c:strCache>
                <c:ptCount val="4"/>
                <c:pt idx="0">
                  <c:v>TOP-1 ACC (%)</c:v>
                </c:pt>
                <c:pt idx="1">
                  <c:v>TOP-3 ACC (%)</c:v>
                </c:pt>
                <c:pt idx="2">
                  <c:v>SIZE (B)</c:v>
                </c:pt>
                <c:pt idx="3">
                  <c:v>COST (X$)</c:v>
                </c:pt>
              </c:strCache>
            </c:strRef>
          </c:cat>
          <c:val>
            <c:numRef>
              <c:f>גיליון1!$E$2:$E$5</c:f>
              <c:numCache>
                <c:formatCode>General</c:formatCode>
                <c:ptCount val="4"/>
                <c:pt idx="0">
                  <c:v>32</c:v>
                </c:pt>
                <c:pt idx="1">
                  <c:v>39</c:v>
                </c:pt>
                <c:pt idx="2">
                  <c:v>12.1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2B-4496-A116-7FAA16ED91A8}"/>
            </c:ext>
          </c:extLst>
        </c:ser>
        <c:ser>
          <c:idx val="4"/>
          <c:order val="4"/>
          <c:tx>
            <c:strRef>
              <c:f>גיליון1!$F$1</c:f>
              <c:strCache>
                <c:ptCount val="1"/>
                <c:pt idx="0">
                  <c:v>Case 5: mistral-7b  + mistral-7b 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גיליון1!$A$2:$A$5</c:f>
              <c:strCache>
                <c:ptCount val="4"/>
                <c:pt idx="0">
                  <c:v>TOP-1 ACC (%)</c:v>
                </c:pt>
                <c:pt idx="1">
                  <c:v>TOP-3 ACC (%)</c:v>
                </c:pt>
                <c:pt idx="2">
                  <c:v>SIZE (B)</c:v>
                </c:pt>
                <c:pt idx="3">
                  <c:v>COST (X$)</c:v>
                </c:pt>
              </c:strCache>
            </c:strRef>
          </c:cat>
          <c:val>
            <c:numRef>
              <c:f>גיליון1!$F$2:$F$5</c:f>
              <c:numCache>
                <c:formatCode>General</c:formatCode>
                <c:ptCount val="4"/>
                <c:pt idx="0">
                  <c:v>5</c:v>
                </c:pt>
                <c:pt idx="1">
                  <c:v>20</c:v>
                </c:pt>
                <c:pt idx="2">
                  <c:v>14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2B-4496-A116-7FAA16ED91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75389040"/>
        <c:axId val="975390960"/>
      </c:barChart>
      <c:catAx>
        <c:axId val="97538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975390960"/>
        <c:crosses val="autoZero"/>
        <c:auto val="1"/>
        <c:lblAlgn val="ctr"/>
        <c:lblOffset val="100"/>
        <c:noMultiLvlLbl val="0"/>
      </c:catAx>
      <c:valAx>
        <c:axId val="975390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7538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39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1436-84AB-191D-8622-210D523F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8E0A07-93CB-ABCD-C36B-2097F1902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78085-6172-22D3-DDE2-6410F6F90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8F41A-3C6F-67F9-1E16-5C9F4C4DC7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039CE-8049-40CE-A9BD-C4F6471D1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1F620-F46B-9D96-1078-063986495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2F6BA-C81F-0EE2-E8A3-772B59369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52E6-0F35-CAC9-23B3-99525D9BE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9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F7AB-C524-0C18-9845-FC0D88FCF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75FAC-FCA7-E9D0-77B7-DD37117766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8167A8-AFAB-A8AF-4D3A-223460370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312C6-2959-784C-8850-7081AAE5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55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BE80E-76C6-4779-F5E9-C09458FBC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C12A2-5B3C-D9DC-207C-4206BC1DC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DA6C2D-7D6E-1910-C6FC-4379B5CC9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44E9D-D809-AE54-CFC7-69127C240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40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88AAA-1E31-763D-A1C5-C6FB1C3B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755BF-4399-D54B-A197-D3CB388F6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FFC13-5B52-5C6F-D367-A7EA14869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BE2E8-FE71-BC61-ABF8-C3236CAC2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98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ECB3-E38E-560F-BDC3-FDE9A69E7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1CA0F-1142-38EF-C51A-5D6E2ECB1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FFB57-F12C-8ED1-9FB2-96BEFA103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01F31-41CF-AD6C-5798-48A7E655B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0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7C9D8-BC97-A0D0-B872-DE11E0DA3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838737-A211-282B-83FD-F5A1756FA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798DF8-3D28-23F2-59CF-D1BF1B4FE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998A9-E50E-ED89-6155-475C91E11B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50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D79CE-3F38-63CD-D7D2-28884E5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84D4B-15C5-3745-44D7-13F4EB013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8B336-C488-759C-717A-FCF4748F1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47350-A388-2639-7695-0D2FD9AEB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6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51BAC-4105-F476-9E1F-E7F9CF16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5A074-26BF-504A-E966-FECF74EB2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0F1CEB-70FF-68E2-D79E-C772B87F1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DF911-CA32-123B-1292-334EAD3F6D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0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716C-63CB-8D11-BE33-AE5512F0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B8FBCE-F845-82F9-5935-41C8E059D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CEDAC-9EA4-8735-DA8A-EC554D6D8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78E3-12DE-361C-395A-FDAB35DA28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76E8-18B3-7CAE-1957-88672308F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D3D11-00A8-241D-BFDA-B0CD91AAE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827E9-7A83-27F5-EB43-87A487AA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1BBD-2D91-21AE-ADF5-9430F7C1D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9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37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LLMs to Ask the Right Clinical Question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15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data generation and fine-tuning pipeline for targeted clinical inquiry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LLLM Course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BIU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Avi Yosovich , Ori Maimon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892141"/>
            <a:ext cx="60490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Sanity Check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410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C demonstrated good pathogen identification performance on the 100 full summaries, achieving reliable Top-3 accuracy. This validated our use of rank-based improvement as the criterion for labeling "good questions."</a:t>
            </a:r>
            <a:endParaRPr lang="en-US" sz="1750" dirty="0"/>
          </a:p>
        </p:txBody>
      </p:sp>
      <p:pic>
        <p:nvPicPr>
          <p:cNvPr id="9" name="תמונה 1">
            <a:extLst>
              <a:ext uri="{FF2B5EF4-FFF2-40B4-BE49-F238E27FC236}">
                <a16:creationId xmlns:a16="http://schemas.microsoft.com/office/drawing/2014/main" id="{259DDD7E-A478-A082-8B19-5484AFB4E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5" y="1163002"/>
            <a:ext cx="5274310" cy="1778080"/>
          </a:xfrm>
          <a:prstGeom prst="rect">
            <a:avLst/>
          </a:prstGeom>
        </p:spPr>
      </p:pic>
      <p:pic>
        <p:nvPicPr>
          <p:cNvPr id="11" name="תמונה 1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C0B766D-0605-FEC4-A90E-4CDDCFF9E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05" y="3340040"/>
            <a:ext cx="5274310" cy="3561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7892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Creating Partial Summaries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5724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Controlled Information Hiding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02350" y="295441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 each case, we randomly hide a percentage of the raw clinical data before generating the partial summary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02350" y="465046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initial A/B data generation step exposes approximately 50% of the most important information, creating realistic diagnostic scenarios.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תמונה 1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3CE0A8F-07D4-E798-032C-79A440231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33" y="2225040"/>
            <a:ext cx="6233795" cy="2288222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5BB51EA3-5BE2-9BDC-A5CB-EB9A62B7B265}"/>
              </a:ext>
            </a:extLst>
          </p:cNvPr>
          <p:cNvSpPr/>
          <p:nvPr/>
        </p:nvSpPr>
        <p:spPr>
          <a:xfrm>
            <a:off x="702350" y="6346508"/>
            <a:ext cx="64833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A receives the filtered raw data and a randomly selected summary style, then generates the partial summary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represents the incomplete clinical picture available to the model.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תמונה 1">
            <a:extLst>
              <a:ext uri="{FF2B5EF4-FFF2-40B4-BE49-F238E27FC236}">
                <a16:creationId xmlns:a16="http://schemas.microsoft.com/office/drawing/2014/main" id="{CE73C171-1DE1-509D-3D86-07FA8D136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333" y="4801312"/>
            <a:ext cx="6301727" cy="24444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5333" y="641033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Question Generation Strategy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5333" y="2298025"/>
            <a:ext cx="7633335" cy="1626632"/>
          </a:xfrm>
          <a:prstGeom prst="roundRect">
            <a:avLst>
              <a:gd name="adj" fmla="val 8994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" y="2298025"/>
            <a:ext cx="121920" cy="16266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2994" y="254424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Focused Inquiry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92994" y="3004542"/>
            <a:ext cx="704945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exactly </a:t>
            </a: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 targeted question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per case that addresses the most critical information gap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55333" y="4129921"/>
            <a:ext cx="7633335" cy="1626632"/>
          </a:xfrm>
          <a:prstGeom prst="roundRect">
            <a:avLst>
              <a:gd name="adj" fmla="val 8994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" y="4129921"/>
            <a:ext cx="121920" cy="16266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2994" y="437614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Strategic Hints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92994" y="4836438"/>
            <a:ext cx="704945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hints about missing information categories to guide question relevance without revealing specific values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55333" y="5961817"/>
            <a:ext cx="7633335" cy="1626632"/>
          </a:xfrm>
          <a:prstGeom prst="roundRect">
            <a:avLst>
              <a:gd name="adj" fmla="val 8994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" y="5961817"/>
            <a:ext cx="121920" cy="16266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2994" y="6208038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 Data Leakage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92994" y="6668333"/>
            <a:ext cx="704945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Questions must be answerable only from the hidden data, ensuring genuine information gain</a:t>
            </a:r>
            <a:endParaRPr lang="en-US" sz="1650" dirty="0"/>
          </a:p>
        </p:txBody>
      </p:sp>
      <p:pic>
        <p:nvPicPr>
          <p:cNvPr id="16" name="תמונה 1">
            <a:extLst>
              <a:ext uri="{FF2B5EF4-FFF2-40B4-BE49-F238E27FC236}">
                <a16:creationId xmlns:a16="http://schemas.microsoft.com/office/drawing/2014/main" id="{C7BDC678-E839-D3C0-4F64-BCF572735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445" y="595392"/>
            <a:ext cx="5274310" cy="2789237"/>
          </a:xfrm>
          <a:prstGeom prst="rect">
            <a:avLst/>
          </a:prstGeom>
        </p:spPr>
      </p:pic>
      <p:pic>
        <p:nvPicPr>
          <p:cNvPr id="18" name="תמונה 1">
            <a:extLst>
              <a:ext uri="{FF2B5EF4-FFF2-40B4-BE49-F238E27FC236}">
                <a16:creationId xmlns:a16="http://schemas.microsoft.com/office/drawing/2014/main" id="{2B9D1719-8653-CE13-2B93-6803ED7E9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104" y="3780115"/>
            <a:ext cx="5327651" cy="3710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124666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Answer Generation and Dialogue Assembly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1079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Complete Dialogues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9847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B generates the answer using the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full raw clinical data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(not just the partial summary), simulating access to complete patient records.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65415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then assemble the dialogue string: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 = x + q + answer</a:t>
            </a:r>
            <a:endParaRPr lang="en-US" sz="1750" dirty="0"/>
          </a:p>
        </p:txBody>
      </p:sp>
      <p:pic>
        <p:nvPicPr>
          <p:cNvPr id="7" name="תמונה 1">
            <a:extLst>
              <a:ext uri="{FF2B5EF4-FFF2-40B4-BE49-F238E27FC236}">
                <a16:creationId xmlns:a16="http://schemas.microsoft.com/office/drawing/2014/main" id="{6AFE95FB-9C80-4672-DC83-1996AA2C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05" y="2529840"/>
            <a:ext cx="8571010" cy="42616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C: Pathogen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38249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Rank Definition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3802975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C predicts a ranked list of likely pathogens.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Rank = position of ground-truth pathogen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(rank 1 = best).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171748" y="2783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3160871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71748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Dual Evaluation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71748" y="3802975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Run Model C on partial summary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alone, then on full dialogue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computing rank for each.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280190" y="56514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983724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0190" y="618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Quality Criterion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6671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"good" if rank improves when using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compared to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9931" y="509945"/>
            <a:ext cx="702718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"Good Question" Selection Rule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11" y="1313855"/>
            <a:ext cx="11737777" cy="57701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9848" y="1837280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Discard Pair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189848" y="2268266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Omit from training data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9698" y="1980072"/>
            <a:ext cx="381773" cy="3817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9848" y="3185416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Save Pair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189848" y="3616402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Store [x,q] as good question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9698" y="3149252"/>
            <a:ext cx="381773" cy="38177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89848" y="4533553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Rank Improved?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189848" y="4964539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Does new rank beat baseline?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29698" y="4306502"/>
            <a:ext cx="381773" cy="38177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201778" y="5881689"/>
            <a:ext cx="2684342" cy="3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Compare Ranks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201778" y="6312675"/>
            <a:ext cx="5428337" cy="236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Compute rank using x vs d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29698" y="5654639"/>
            <a:ext cx="381773" cy="38177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49931" y="7232213"/>
            <a:ext cx="11930539" cy="487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comparing Model C's pathogen identification rank before and after the question-answer exchange, we automatically identify which questions provide genuine diagnostic value. Only these [x,q] pairs enter the training dataset.</a:t>
            </a:r>
            <a:endParaRPr lang="en-US" sz="13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4B25-85C7-BA33-0B7D-8278FF82F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F277029-816C-A5B8-6C55-58B5709D9E9E}"/>
              </a:ext>
            </a:extLst>
          </p:cNvPr>
          <p:cNvSpPr/>
          <p:nvPr/>
        </p:nvSpPr>
        <p:spPr>
          <a:xfrm>
            <a:off x="1349931" y="509945"/>
            <a:ext cx="7027188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"Good Question" Selection prompt</a:t>
            </a:r>
            <a:endParaRPr lang="en-US" sz="3400" dirty="0"/>
          </a:p>
        </p:txBody>
      </p:sp>
      <p:pic>
        <p:nvPicPr>
          <p:cNvPr id="17" name="תמונה 1">
            <a:extLst>
              <a:ext uri="{FF2B5EF4-FFF2-40B4-BE49-F238E27FC236}">
                <a16:creationId xmlns:a16="http://schemas.microsoft.com/office/drawing/2014/main" id="{77F8379C-A8A8-93AA-BDB6-50AF6577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85" y="2734032"/>
            <a:ext cx="7027189" cy="3130868"/>
          </a:xfrm>
          <a:prstGeom prst="rect">
            <a:avLst/>
          </a:prstGeom>
        </p:spPr>
      </p:pic>
      <p:sp>
        <p:nvSpPr>
          <p:cNvPr id="18" name="Text 2">
            <a:extLst>
              <a:ext uri="{FF2B5EF4-FFF2-40B4-BE49-F238E27FC236}">
                <a16:creationId xmlns:a16="http://schemas.microsoft.com/office/drawing/2014/main" id="{C15D4A8F-C53E-1840-E234-21EDDB8BC0A2}"/>
              </a:ext>
            </a:extLst>
          </p:cNvPr>
          <p:cNvSpPr/>
          <p:nvPr/>
        </p:nvSpPr>
        <p:spPr>
          <a:xfrm>
            <a:off x="723265" y="234493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also added styles to the questions : </a:t>
            </a:r>
            <a:endParaRPr lang="en-US" sz="1750" dirty="0"/>
          </a:p>
        </p:txBody>
      </p:sp>
      <p:pic>
        <p:nvPicPr>
          <p:cNvPr id="19" name="תמונה 1">
            <a:extLst>
              <a:ext uri="{FF2B5EF4-FFF2-40B4-BE49-F238E27FC236}">
                <a16:creationId xmlns:a16="http://schemas.microsoft.com/office/drawing/2014/main" id="{C92C4C08-3BD2-C140-CCB6-A6F01335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9" y="3365181"/>
            <a:ext cx="5274310" cy="3958115"/>
          </a:xfrm>
          <a:prstGeom prst="rect">
            <a:avLst/>
          </a:prstGeom>
        </p:spPr>
      </p:pic>
      <p:pic>
        <p:nvPicPr>
          <p:cNvPr id="20" name="תמונה 1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7DCC736-8F9A-B539-0100-240B0BDBB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185" y="6164103"/>
            <a:ext cx="6995950" cy="1159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A440CE-298F-A69B-FE48-66EF4AF683D8}"/>
              </a:ext>
            </a:extLst>
          </p:cNvPr>
          <p:cNvSpPr txBox="1"/>
          <p:nvPr/>
        </p:nvSpPr>
        <p:spPr>
          <a:xfrm>
            <a:off x="645499" y="1422064"/>
            <a:ext cx="7315200" cy="798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gave hints on the missing data so the model will ask only about data we have in the mimic dataset </a:t>
            </a:r>
          </a:p>
        </p:txBody>
      </p:sp>
    </p:spTree>
    <p:extLst>
      <p:ext uri="{BB962C8B-B14F-4D97-AF65-F5344CB8AC3E}">
        <p14:creationId xmlns:p14="http://schemas.microsoft.com/office/powerpoint/2010/main" val="124305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4848-F6AC-2388-4562-5309F4920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ACF809B-94C2-D70B-AC57-144D84D0BCA7}"/>
              </a:ext>
            </a:extLst>
          </p:cNvPr>
          <p:cNvSpPr/>
          <p:nvPr/>
        </p:nvSpPr>
        <p:spPr>
          <a:xfrm>
            <a:off x="4161830" y="801291"/>
            <a:ext cx="5956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Full scale pipeline </a:t>
            </a:r>
            <a:endParaRPr lang="en-US" sz="44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922C6D2-7DC6-844F-5371-7E0B75F4E6D5}"/>
              </a:ext>
            </a:extLst>
          </p:cNvPr>
          <p:cNvSpPr/>
          <p:nvPr/>
        </p:nvSpPr>
        <p:spPr>
          <a:xfrm>
            <a:off x="862371" y="1867972"/>
            <a:ext cx="5736550" cy="185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now ran the pipeline on all the cases</a:t>
            </a:r>
            <a:endParaRPr lang="en-US" sz="1750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EF464EC-A034-A53D-A26F-89A648BE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1" y="3095824"/>
            <a:ext cx="5274310" cy="2688590"/>
          </a:xfrm>
          <a:prstGeom prst="rect">
            <a:avLst/>
          </a:prstGeom>
        </p:spPr>
      </p:pic>
      <p:pic>
        <p:nvPicPr>
          <p:cNvPr id="4" name="תמונה 1">
            <a:extLst>
              <a:ext uri="{FF2B5EF4-FFF2-40B4-BE49-F238E27FC236}">
                <a16:creationId xmlns:a16="http://schemas.microsoft.com/office/drawing/2014/main" id="{7E134EF1-B4DF-4033-D2D7-12A967A6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1" y="2043950"/>
            <a:ext cx="5274310" cy="869950"/>
          </a:xfrm>
          <a:prstGeom prst="rect">
            <a:avLst/>
          </a:prstGeom>
        </p:spPr>
      </p:pic>
      <p:pic>
        <p:nvPicPr>
          <p:cNvPr id="5" name="תמונה 1">
            <a:extLst>
              <a:ext uri="{FF2B5EF4-FFF2-40B4-BE49-F238E27FC236}">
                <a16:creationId xmlns:a16="http://schemas.microsoft.com/office/drawing/2014/main" id="{64E8ACFB-3F63-7420-6E7C-BF9D24413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1" y="4076462"/>
            <a:ext cx="5274310" cy="1637665"/>
          </a:xfrm>
          <a:prstGeom prst="rect">
            <a:avLst/>
          </a:prstGeom>
        </p:spPr>
      </p:pic>
      <p:pic>
        <p:nvPicPr>
          <p:cNvPr id="6" name="תמונה 1">
            <a:extLst>
              <a:ext uri="{FF2B5EF4-FFF2-40B4-BE49-F238E27FC236}">
                <a16:creationId xmlns:a16="http://schemas.microsoft.com/office/drawing/2014/main" id="{AF9C1447-4A2D-EAB3-7930-F95197910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1" y="6027298"/>
            <a:ext cx="5274310" cy="790575"/>
          </a:xfrm>
          <a:prstGeom prst="rect">
            <a:avLst/>
          </a:prstGeom>
        </p:spPr>
      </p:pic>
      <p:pic>
        <p:nvPicPr>
          <p:cNvPr id="7" name="תמונה 1">
            <a:extLst>
              <a:ext uri="{FF2B5EF4-FFF2-40B4-BE49-F238E27FC236}">
                <a16:creationId xmlns:a16="http://schemas.microsoft.com/office/drawing/2014/main" id="{3EB1FB28-D795-0E02-0BE5-6508CA6E3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1" y="6027298"/>
            <a:ext cx="5274310" cy="1125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67D42-403F-D5C9-7CCE-4652190E06F9}"/>
              </a:ext>
            </a:extLst>
          </p:cNvPr>
          <p:cNvSpPr txBox="1"/>
          <p:nvPr/>
        </p:nvSpPr>
        <p:spPr>
          <a:xfrm>
            <a:off x="716281" y="2394150"/>
            <a:ext cx="4602479" cy="798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got 1106 good questions that we saved in </a:t>
            </a:r>
            <a:r>
              <a:rPr lang="en-US" sz="18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jsonl</a:t>
            </a: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format with the [</a:t>
            </a:r>
            <a:r>
              <a:rPr lang="en-US" sz="18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x,q</a:t>
            </a: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] pairs</a:t>
            </a:r>
          </a:p>
        </p:txBody>
      </p:sp>
    </p:spTree>
    <p:extLst>
      <p:ext uri="{BB962C8B-B14F-4D97-AF65-F5344CB8AC3E}">
        <p14:creationId xmlns:p14="http://schemas.microsoft.com/office/powerpoint/2010/main" val="350992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0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Pipeline Execution at Scale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2836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Generation Results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0071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14K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50389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Cases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52938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Processed from MIMIC-IV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40071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1106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503896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Good Questions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588371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Saved to JSONL dataset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400716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$8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503896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Cost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5529382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gpt-4.1-nano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3691"/>
            <a:ext cx="5956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Fine-Tuning Model 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02631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2"/>
          <p:cNvSpPr/>
          <p:nvPr/>
        </p:nvSpPr>
        <p:spPr>
          <a:xfrm>
            <a:off x="6507004" y="222944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Base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719864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Mistral-7B from HuggingFace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002631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5"/>
          <p:cNvSpPr/>
          <p:nvPr/>
        </p:nvSpPr>
        <p:spPr>
          <a:xfrm>
            <a:off x="9101376" y="2229445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2719864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4-bit quantization, LoRA-rank16 adapter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002631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Text 8"/>
          <p:cNvSpPr/>
          <p:nvPr/>
        </p:nvSpPr>
        <p:spPr>
          <a:xfrm>
            <a:off x="11695748" y="2229445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074194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Trained on NVIDIA L40 GPU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4625102"/>
            <a:ext cx="7556302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Text 11"/>
          <p:cNvSpPr/>
          <p:nvPr/>
        </p:nvSpPr>
        <p:spPr>
          <a:xfrm>
            <a:off x="6507004" y="4851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5342334"/>
            <a:ext cx="7102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-100 for instruction tokens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11503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Challenge: Incomplete Clinical Data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4079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Context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60025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Clinicians frequently work with partial patient information during early diagnosis. The ability to ask targeted, high-value questions can dramatically improve diagnostic accuracy.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78611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Core objective: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Train a small language model to generate clinically relevant questions from incomplete medical summaries that lead to better pathogen identification.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E12A7-F65C-031A-C072-D0CD3601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DCEE242-E3D2-25CA-F406-980039A45DDE}"/>
              </a:ext>
            </a:extLst>
          </p:cNvPr>
          <p:cNvSpPr/>
          <p:nvPr/>
        </p:nvSpPr>
        <p:spPr>
          <a:xfrm>
            <a:off x="4161830" y="801291"/>
            <a:ext cx="5956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Fine-Tuning Model D</a:t>
            </a:r>
            <a:endParaRPr lang="en-US" sz="4450" dirty="0"/>
          </a:p>
        </p:txBody>
      </p:sp>
      <p:pic>
        <p:nvPicPr>
          <p:cNvPr id="17" name="תמונה 1">
            <a:extLst>
              <a:ext uri="{FF2B5EF4-FFF2-40B4-BE49-F238E27FC236}">
                <a16:creationId xmlns:a16="http://schemas.microsoft.com/office/drawing/2014/main" id="{74E64E78-0654-2849-FEA4-EB7B26E7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026" y="1867972"/>
            <a:ext cx="5828626" cy="214014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62371" y="1867972"/>
            <a:ext cx="5736550" cy="185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Input formatting includes a dedicated header with instructions prepended to each partial summary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ensuring the model understands its task context.</a:t>
            </a:r>
            <a:endParaRPr lang="en-US" sz="1750" dirty="0"/>
          </a:p>
        </p:txBody>
      </p:sp>
      <p:pic>
        <p:nvPicPr>
          <p:cNvPr id="23" name="תמונה 1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8A626FE-FD21-E298-C42F-C13EA2FD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748" y="3444240"/>
            <a:ext cx="5141242" cy="40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8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E12D-3F49-12F5-0759-F076F07B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7810A52-9A11-181B-E14E-DD7C58AED8EF}"/>
              </a:ext>
            </a:extLst>
          </p:cNvPr>
          <p:cNvSpPr/>
          <p:nvPr/>
        </p:nvSpPr>
        <p:spPr>
          <a:xfrm>
            <a:off x="4161830" y="801291"/>
            <a:ext cx="59561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Fine-Tuning Model D</a:t>
            </a:r>
            <a:endParaRPr lang="en-US" sz="4450" dirty="0"/>
          </a:p>
        </p:txBody>
      </p:sp>
      <p:pic>
        <p:nvPicPr>
          <p:cNvPr id="2" name="תמונה 1" descr="תמונה שמכילה טקסט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8FFEE2E-6FBD-F07F-B3F7-298D917E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1886486"/>
            <a:ext cx="5263902" cy="3813274"/>
          </a:xfrm>
          <a:prstGeom prst="rect">
            <a:avLst/>
          </a:prstGeom>
        </p:spPr>
      </p:pic>
      <p:pic>
        <p:nvPicPr>
          <p:cNvPr id="4" name="תמונה 1" descr="תמונה שמכילה טקסט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A1B1D3F-C55B-D5C5-7063-616122F2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2" y="1886486"/>
            <a:ext cx="7539408" cy="38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61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 Metrics and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527" y="1893689"/>
            <a:ext cx="3371136" cy="42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Configuration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86527" y="2537579"/>
            <a:ext cx="4213741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90/10 train-test split yielding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110 evaluation pairs [q, q*]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where q* is the model-generated question from test set partial summary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527" y="4169569"/>
            <a:ext cx="4213741" cy="27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Sentence Similarity: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Semantic alignment between q and q*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BLEU: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N-gram precision overlap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ROUGE-L: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Longest common subsequence F1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BERTScore F1: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Contextual embedding similarity</a:t>
            </a:r>
            <a:endParaRPr lang="en-US" sz="1750" dirty="0"/>
          </a:p>
        </p:txBody>
      </p:sp>
      <p:pic>
        <p:nvPicPr>
          <p:cNvPr id="8" name="תמונה 1">
            <a:extLst>
              <a:ext uri="{FF2B5EF4-FFF2-40B4-BE49-F238E27FC236}">
                <a16:creationId xmlns:a16="http://schemas.microsoft.com/office/drawing/2014/main" id="{24269A0A-9884-ABEC-65D7-D76CBF7E7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2159119"/>
            <a:ext cx="6155640" cy="18100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3464-542D-10C5-500A-49409887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32CC64-CEB3-91CB-91B7-2C2A80F4DEE1}"/>
              </a:ext>
            </a:extLst>
          </p:cNvPr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Evaluation Metrics and Performance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653C095-86C7-2158-1B0A-280561E6A38E}"/>
              </a:ext>
            </a:extLst>
          </p:cNvPr>
          <p:cNvSpPr/>
          <p:nvPr/>
        </p:nvSpPr>
        <p:spPr>
          <a:xfrm>
            <a:off x="725567" y="1723548"/>
            <a:ext cx="630769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can see we got a good score for sentence similarity, and we can understand from that that the model generated meaningful questions. 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</a:t>
            </a:r>
            <a:r>
              <a:rPr lang="en-US" sz="1750" b="1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belu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rouge scores are low, but that is expected because we </a:t>
            </a:r>
            <a:r>
              <a:rPr lang="en-US" sz="1750" b="1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dont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generate the same words in the questions. 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most relevant score is the bertscore_f1, and we have good accuracy of 90% - so the generated questions are similar to the good questions from the pipeline </a:t>
            </a: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5418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CC036-B3B8-E1B7-CA6F-8A8D6AA4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D2C2B52-2258-527F-4F28-BAB76AF86D1F}"/>
              </a:ext>
            </a:extLst>
          </p:cNvPr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26A7A5C-0A23-6211-4753-BE45D88A7DA0}"/>
              </a:ext>
            </a:extLst>
          </p:cNvPr>
          <p:cNvSpPr/>
          <p:nvPr/>
        </p:nvSpPr>
        <p:spPr>
          <a:xfrm>
            <a:off x="725567" y="1723548"/>
            <a:ext cx="630769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35BF7315-CD96-20B7-B706-623D8338BBB4}"/>
              </a:ext>
            </a:extLst>
          </p:cNvPr>
          <p:cNvSpPr/>
          <p:nvPr/>
        </p:nvSpPr>
        <p:spPr>
          <a:xfrm>
            <a:off x="877967" y="1875948"/>
            <a:ext cx="665821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examined 5 use cases for the fine tuned model. </a:t>
            </a:r>
          </a:p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Pathogen prediction. We gave the expert model the partial summaries and the model output the top 3 pathogens </a:t>
            </a: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pic>
        <p:nvPicPr>
          <p:cNvPr id="4" name="תמונה 1" descr="תמונה שמכילה טקסט, גופן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93A8627-0204-5FD6-D3D3-ABD75DBB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54" y="2496502"/>
            <a:ext cx="5432358" cy="1057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C64817-44A2-8F65-1095-B3CFF0FF39A5}"/>
              </a:ext>
            </a:extLst>
          </p:cNvPr>
          <p:cNvSpPr txBox="1"/>
          <p:nvPr/>
        </p:nvSpPr>
        <p:spPr>
          <a:xfrm>
            <a:off x="786527" y="3763794"/>
            <a:ext cx="7315200" cy="41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results are expected from partial summaries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5549D-67E4-F1C5-B7CB-6C67F18D9D46}"/>
              </a:ext>
            </a:extLst>
          </p:cNvPr>
          <p:cNvSpPr txBox="1"/>
          <p:nvPr/>
        </p:nvSpPr>
        <p:spPr>
          <a:xfrm>
            <a:off x="786527" y="4972309"/>
            <a:ext cx="7315200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2. We insert the partial summaries, the model ask question, we answer and the model predict the top 3 pathogens using the full conversation. </a:t>
            </a:r>
          </a:p>
        </p:txBody>
      </p:sp>
      <p:pic>
        <p:nvPicPr>
          <p:cNvPr id="10" name="תמונה 1" descr="תמונה שמכילה טקסט, גופן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BD70304-E4BE-A5B1-1E48-40D1FD1A2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214" y="5539740"/>
            <a:ext cx="5474619" cy="105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280546-53C8-5B65-0A08-541EBD76A6E6}"/>
              </a:ext>
            </a:extLst>
          </p:cNvPr>
          <p:cNvSpPr txBox="1"/>
          <p:nvPr/>
        </p:nvSpPr>
        <p:spPr>
          <a:xfrm>
            <a:off x="725567" y="6321567"/>
            <a:ext cx="7315200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results are worse than the answer without the questions, so we understand that we need to teach the model which questions to ask </a:t>
            </a:r>
          </a:p>
        </p:txBody>
      </p:sp>
    </p:spTree>
    <p:extLst>
      <p:ext uri="{BB962C8B-B14F-4D97-AF65-F5344CB8AC3E}">
        <p14:creationId xmlns:p14="http://schemas.microsoft.com/office/powerpoint/2010/main" val="322121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1F38B-0DCA-9F82-0744-8F4A940BA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4DC3AC0-A943-C357-1127-D0B15079DDC7}"/>
              </a:ext>
            </a:extLst>
          </p:cNvPr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82C189D-5EFB-91AD-6C4B-84C9770A252D}"/>
              </a:ext>
            </a:extLst>
          </p:cNvPr>
          <p:cNvSpPr/>
          <p:nvPr/>
        </p:nvSpPr>
        <p:spPr>
          <a:xfrm>
            <a:off x="725567" y="1723548"/>
            <a:ext cx="630769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B0AA4E61-117A-42B9-4289-D36330AF3F57}"/>
              </a:ext>
            </a:extLst>
          </p:cNvPr>
          <p:cNvSpPr/>
          <p:nvPr/>
        </p:nvSpPr>
        <p:spPr>
          <a:xfrm>
            <a:off x="877967" y="1875948"/>
            <a:ext cx="797647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00"/>
              </a:lnSpc>
              <a:buSzPct val="100000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 We insert the partial summaries into a small model ( a nurse model ), and the model asks a question, and the expert model answers it and then makes a top 3 pathogen prediction using all the dialogue.  </a:t>
            </a:r>
          </a:p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01D22-8360-5E70-7447-5C1BC854B2CF}"/>
              </a:ext>
            </a:extLst>
          </p:cNvPr>
          <p:cNvSpPr txBox="1"/>
          <p:nvPr/>
        </p:nvSpPr>
        <p:spPr>
          <a:xfrm>
            <a:off x="786527" y="3494711"/>
            <a:ext cx="7315200" cy="77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results ar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 better than those obtained with the expert model asking the questions. </a:t>
            </a:r>
            <a:endParaRPr lang="en-US" sz="180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pic>
        <p:nvPicPr>
          <p:cNvPr id="4" name="תמונה 1">
            <a:extLst>
              <a:ext uri="{FF2B5EF4-FFF2-40B4-BE49-F238E27FC236}">
                <a16:creationId xmlns:a16="http://schemas.microsoft.com/office/drawing/2014/main" id="{11957F8D-CCD0-A139-D50E-93519ACD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602" y="2350704"/>
            <a:ext cx="2947035" cy="11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10E0E9-1B71-FE9D-05E1-4EBC7596E0AC}"/>
              </a:ext>
            </a:extLst>
          </p:cNvPr>
          <p:cNvSpPr txBox="1"/>
          <p:nvPr/>
        </p:nvSpPr>
        <p:spPr>
          <a:xfrm>
            <a:off x="696754" y="4547729"/>
            <a:ext cx="7315200" cy="149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 We insert the partial summaries into a small model ( a nurse model ) after a fine tuning , and the model asks a question, and the expert model answers it and then makes a top 3 pathogen prediction using all the dialogue.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AE945-E289-FE0D-9D95-CDEF79BCF540}"/>
              </a:ext>
            </a:extLst>
          </p:cNvPr>
          <p:cNvSpPr txBox="1"/>
          <p:nvPr/>
        </p:nvSpPr>
        <p:spPr>
          <a:xfrm>
            <a:off x="696754" y="6282509"/>
            <a:ext cx="7315200" cy="775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buSzPct val="100000"/>
            </a:pP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can see the fine tuning hurt the performance, maybe because of the small amount of data</a:t>
            </a:r>
          </a:p>
        </p:txBody>
      </p:sp>
      <p:pic>
        <p:nvPicPr>
          <p:cNvPr id="12" name="תמונה 1">
            <a:extLst>
              <a:ext uri="{FF2B5EF4-FFF2-40B4-BE49-F238E27FC236}">
                <a16:creationId xmlns:a16="http://schemas.microsoft.com/office/drawing/2014/main" id="{6FA95339-23E5-5C3A-82AE-C8873FA00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602" y="5294696"/>
            <a:ext cx="3083560" cy="9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2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35DE-E7E4-A6B9-E783-D47EBA8B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528CA0-349F-228D-901A-4622C302B90E}"/>
              </a:ext>
            </a:extLst>
          </p:cNvPr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81393D9-61D3-F9C2-96B1-D1F4F8EF9F70}"/>
              </a:ext>
            </a:extLst>
          </p:cNvPr>
          <p:cNvSpPr/>
          <p:nvPr/>
        </p:nvSpPr>
        <p:spPr>
          <a:xfrm>
            <a:off x="725567" y="1723548"/>
            <a:ext cx="630769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874426E9-8972-34C4-863D-FE5AC255529C}"/>
              </a:ext>
            </a:extLst>
          </p:cNvPr>
          <p:cNvSpPr/>
          <p:nvPr/>
        </p:nvSpPr>
        <p:spPr>
          <a:xfrm>
            <a:off x="877967" y="1875948"/>
            <a:ext cx="797647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00"/>
              </a:lnSpc>
              <a:buSzPct val="100000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5.  We insert the partial summaries into a small model ( a nurse model ) after a fine tuning , and the model asks a question, and the nurse model answers it and then makes a top 3 pathogen prediction using all the dialogue.  </a:t>
            </a:r>
          </a:p>
          <a:p>
            <a:pPr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pic>
        <p:nvPicPr>
          <p:cNvPr id="4" name="תמונה 1">
            <a:extLst>
              <a:ext uri="{FF2B5EF4-FFF2-40B4-BE49-F238E27FC236}">
                <a16:creationId xmlns:a16="http://schemas.microsoft.com/office/drawing/2014/main" id="{A85224E3-DE8F-3EBC-CB34-A4CF83D0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427" y="2703194"/>
            <a:ext cx="3385185" cy="4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91FC0-D03F-F92D-0D94-F0268A8D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12C2E32-7FA6-7261-C769-C06A451555D8}"/>
              </a:ext>
            </a:extLst>
          </p:cNvPr>
          <p:cNvSpPr/>
          <p:nvPr/>
        </p:nvSpPr>
        <p:spPr>
          <a:xfrm>
            <a:off x="786527" y="634841"/>
            <a:ext cx="10298906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Cases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0A4F313-3371-30D5-A26E-7A900C8FB7CB}"/>
              </a:ext>
            </a:extLst>
          </p:cNvPr>
          <p:cNvSpPr/>
          <p:nvPr/>
        </p:nvSpPr>
        <p:spPr>
          <a:xfrm>
            <a:off x="725567" y="1723548"/>
            <a:ext cx="630769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71B1AF67-DE3F-26F0-A49E-607202CBAF0A}"/>
              </a:ext>
            </a:extLst>
          </p:cNvPr>
          <p:cNvSpPr/>
          <p:nvPr/>
        </p:nvSpPr>
        <p:spPr>
          <a:xfrm>
            <a:off x="877967" y="1875948"/>
            <a:ext cx="797647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graphicFrame>
        <p:nvGraphicFramePr>
          <p:cNvPr id="5" name="תרשים 3">
            <a:extLst>
              <a:ext uri="{FF2B5EF4-FFF2-40B4-BE49-F238E27FC236}">
                <a16:creationId xmlns:a16="http://schemas.microsoft.com/office/drawing/2014/main" id="{9DA04FFA-615B-4830-99D5-A512C98258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164388"/>
              </p:ext>
            </p:extLst>
          </p:nvPr>
        </p:nvGraphicFramePr>
        <p:xfrm>
          <a:off x="6712584" y="2096214"/>
          <a:ext cx="6307693" cy="4037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3">
            <a:extLst>
              <a:ext uri="{FF2B5EF4-FFF2-40B4-BE49-F238E27FC236}">
                <a16:creationId xmlns:a16="http://schemas.microsoft.com/office/drawing/2014/main" id="{DA540AF2-B53F-B617-BB4F-3ED23692150C}"/>
              </a:ext>
            </a:extLst>
          </p:cNvPr>
          <p:cNvSpPr/>
          <p:nvPr/>
        </p:nvSpPr>
        <p:spPr>
          <a:xfrm>
            <a:off x="1030367" y="2028348"/>
            <a:ext cx="5263753" cy="5431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00"/>
              </a:lnSpc>
              <a:buSzPct val="100000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can see that the best combination is an expert model for pathogen prediction combined with a nurse model for question generation. </a:t>
            </a:r>
          </a:p>
          <a:p>
            <a:pPr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00"/>
              </a:lnSpc>
              <a:buSzPct val="100000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expert model  is around 800 input tokens and 165 output tokens – 0.029 cents. </a:t>
            </a:r>
          </a:p>
          <a:p>
            <a:pPr>
              <a:lnSpc>
                <a:spcPts val="2800"/>
              </a:lnSpc>
              <a:buSzPct val="100000"/>
            </a:pPr>
            <a:endParaRPr lang="en-US" sz="1750" b="1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265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1620" y="494348"/>
            <a:ext cx="4190881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 Definition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74" y="1265992"/>
            <a:ext cx="7801213" cy="5863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00553" y="3913012"/>
            <a:ext cx="1422725" cy="975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Generate Clinical Question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728857" y="5451225"/>
            <a:ext cx="2116557" cy="650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D processes x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728857" y="6194396"/>
            <a:ext cx="2116557" cy="452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Contextual understanding step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66670" y="5451225"/>
            <a:ext cx="2116557" cy="650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Output clinical question q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3766670" y="6194396"/>
            <a:ext cx="2116557" cy="452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Focused, diagnostic question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18846" y="1718379"/>
            <a:ext cx="2174391" cy="65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Partial medical summary x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218846" y="2461550"/>
            <a:ext cx="2174391" cy="226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~50% of patient 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531620" y="7269004"/>
            <a:ext cx="11567041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Given a partial medical summary </a:t>
            </a: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(containing ~50% of available information), generate a focused clinical question </a:t>
            </a: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that, when answered, significantly improves diagnostic accuracy for bloodstream infection pathogen identification.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Four-Model Architecture Pipeline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2"/>
          <p:cNvSpPr/>
          <p:nvPr/>
        </p:nvSpPr>
        <p:spPr>
          <a:xfrm>
            <a:off x="6507004" y="3255764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46183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partial </a:t>
            </a:r>
            <a:r>
              <a:rPr lang="en-US" sz="175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summary </a:t>
            </a:r>
            <a:r>
              <a:rPr lang="en-US" sz="1750" b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3028950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5"/>
          <p:cNvSpPr/>
          <p:nvPr/>
        </p:nvSpPr>
        <p:spPr>
          <a:xfrm>
            <a:off x="9101376" y="3255764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B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3746183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question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from x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3028950"/>
            <a:ext cx="2367558" cy="2395657"/>
          </a:xfrm>
          <a:prstGeom prst="roundRect">
            <a:avLst>
              <a:gd name="adj" fmla="val 14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Text 8"/>
          <p:cNvSpPr/>
          <p:nvPr/>
        </p:nvSpPr>
        <p:spPr>
          <a:xfrm>
            <a:off x="11695748" y="3255764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746183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Classifies pathogens, computes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rank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651421"/>
            <a:ext cx="7556302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Text 11"/>
          <p:cNvSpPr/>
          <p:nvPr/>
        </p:nvSpPr>
        <p:spPr>
          <a:xfrm>
            <a:off x="65070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368653"/>
            <a:ext cx="7102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Fine-tuned to generate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q*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from </a:t>
            </a: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x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6564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Source: MIMIC-IV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177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Bloodstream Infection Cases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63557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extracted 14,000 bloodstream infection cases from MIMIC-IV raw_data, focusing on real clinical encounters with confirmed pathogens.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9125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case includes comprehensive clinical data: lab results, vital signs, medications, culture results, and temporal progression of the infection.</a:t>
            </a:r>
            <a:endParaRPr lang="en-US" sz="1750" dirty="0"/>
          </a:p>
        </p:txBody>
      </p:sp>
      <p:pic>
        <p:nvPicPr>
          <p:cNvPr id="7" name="תמונה 1">
            <a:extLst>
              <a:ext uri="{FF2B5EF4-FFF2-40B4-BE49-F238E27FC236}">
                <a16:creationId xmlns:a16="http://schemas.microsoft.com/office/drawing/2014/main" id="{DCCF0435-CDCD-B9C6-74C0-F9766622C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45" y="2044382"/>
            <a:ext cx="6652040" cy="5087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7DB2-CB9F-7D54-537D-D46077D6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ADB7F6-8ACB-5534-E55D-9D4CB697956A}"/>
              </a:ext>
            </a:extLst>
          </p:cNvPr>
          <p:cNvSpPr/>
          <p:nvPr/>
        </p:nvSpPr>
        <p:spPr>
          <a:xfrm>
            <a:off x="2567543" y="649962"/>
            <a:ext cx="6564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Generation Pipeline scheme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FF4E1-6102-FA29-EE62-0335AE51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780" y="1814134"/>
            <a:ext cx="10233660" cy="558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4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9567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Sanity Check: Validating Model 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6726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Testing on Full Information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54122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Before using Model C to label "good questions," we validated its pathogen identification capability on 100 full medical summaries (100% information visible).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7270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Success criterion: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Model C must achieve strong Top-3 pathogen prediction accuracy to be trusted as the quality evaluator for questions.</a:t>
            </a:r>
            <a:endParaRPr lang="en-US" sz="1750" dirty="0"/>
          </a:p>
        </p:txBody>
      </p:sp>
      <p:pic>
        <p:nvPicPr>
          <p:cNvPr id="8" name="תמונה 1">
            <a:extLst>
              <a:ext uri="{FF2B5EF4-FFF2-40B4-BE49-F238E27FC236}">
                <a16:creationId xmlns:a16="http://schemas.microsoft.com/office/drawing/2014/main" id="{FB6EB7EE-6D46-DBB6-411A-E7AB7EBB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49" y="2589506"/>
            <a:ext cx="7044891" cy="3751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800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StylesGenerator for Questions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638943" y="2351365"/>
            <a:ext cx="41317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Diverse Question Styles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00347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 generation also employs style variation to create diverse training data: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3933349"/>
            <a:ext cx="4205168" cy="3141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Direct lab value requests vs. trend inquiries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Specific timepoint questions vs. temporal pattern queries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Single parameter focus vs. multi-parameter relationships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Open-ended vs. closed-ended question formats</a:t>
            </a:r>
            <a:endParaRPr lang="en-US" sz="1750" dirty="0"/>
          </a:p>
        </p:txBody>
      </p:sp>
      <p:pic>
        <p:nvPicPr>
          <p:cNvPr id="8" name="תמונה 1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27CB055-FF97-1A2E-92FD-D5A61D0B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5" y="1901463"/>
            <a:ext cx="6745890" cy="3173456"/>
          </a:xfrm>
          <a:prstGeom prst="rect">
            <a:avLst/>
          </a:prstGeom>
        </p:spPr>
      </p:pic>
      <p:pic>
        <p:nvPicPr>
          <p:cNvPr id="9" name="תמונה 1">
            <a:extLst>
              <a:ext uri="{FF2B5EF4-FFF2-40B4-BE49-F238E27FC236}">
                <a16:creationId xmlns:a16="http://schemas.microsoft.com/office/drawing/2014/main" id="{6A81CC60-A155-57E9-F131-A21DFD4A2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505" y="5432742"/>
            <a:ext cx="6768750" cy="14481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793D8-94EF-A8B6-D3A0-7B79ADBDC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7FBAC5-4C44-EF29-438B-309452D23E44}"/>
              </a:ext>
            </a:extLst>
          </p:cNvPr>
          <p:cNvSpPr/>
          <p:nvPr/>
        </p:nvSpPr>
        <p:spPr>
          <a:xfrm>
            <a:off x="2683550" y="985362"/>
            <a:ext cx="8800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Full case example</a:t>
            </a:r>
            <a:endParaRPr lang="en-US" sz="4450" dirty="0"/>
          </a:p>
        </p:txBody>
      </p:sp>
      <p:pic>
        <p:nvPicPr>
          <p:cNvPr id="3" name="תמונה 1">
            <a:extLst>
              <a:ext uri="{FF2B5EF4-FFF2-40B4-BE49-F238E27FC236}">
                <a16:creationId xmlns:a16="http://schemas.microsoft.com/office/drawing/2014/main" id="{770C0963-13BD-0445-5E74-6F05F0F8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76" y="2768282"/>
            <a:ext cx="10678047" cy="36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26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1346</Words>
  <Application>Microsoft Office PowerPoint</Application>
  <PresentationFormat>Custom</PresentationFormat>
  <Paragraphs>177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Noto Sans TC</vt:lpstr>
      <vt:lpstr>Arial</vt:lpstr>
      <vt:lpstr>Sora Medium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Avi</dc:creator>
  <cp:lastModifiedBy>avi yosovich</cp:lastModifiedBy>
  <cp:revision>8</cp:revision>
  <dcterms:created xsi:type="dcterms:W3CDTF">2026-02-22T19:13:37Z</dcterms:created>
  <dcterms:modified xsi:type="dcterms:W3CDTF">2026-02-22T21:20:55Z</dcterms:modified>
</cp:coreProperties>
</file>